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8ABF-7AC0-4A1B-AA40-C4DB08DFA48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7C5-0AA8-4DF1-8AB9-97C59BDB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6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8ABF-7AC0-4A1B-AA40-C4DB08DFA48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7C5-0AA8-4DF1-8AB9-97C59BDB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7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8ABF-7AC0-4A1B-AA40-C4DB08DFA48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7C5-0AA8-4DF1-8AB9-97C59BDB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7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8ABF-7AC0-4A1B-AA40-C4DB08DFA48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7C5-0AA8-4DF1-8AB9-97C59BDB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6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8ABF-7AC0-4A1B-AA40-C4DB08DFA48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7C5-0AA8-4DF1-8AB9-97C59BDB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8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8ABF-7AC0-4A1B-AA40-C4DB08DFA48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7C5-0AA8-4DF1-8AB9-97C59BDB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0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8ABF-7AC0-4A1B-AA40-C4DB08DFA48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7C5-0AA8-4DF1-8AB9-97C59BDB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0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8ABF-7AC0-4A1B-AA40-C4DB08DFA48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7C5-0AA8-4DF1-8AB9-97C59BDB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7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8ABF-7AC0-4A1B-AA40-C4DB08DFA48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7C5-0AA8-4DF1-8AB9-97C59BDB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8ABF-7AC0-4A1B-AA40-C4DB08DFA48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7C5-0AA8-4DF1-8AB9-97C59BDB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2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8ABF-7AC0-4A1B-AA40-C4DB08DFA48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7C5-0AA8-4DF1-8AB9-97C59BDBA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78ABF-7AC0-4A1B-AA40-C4DB08DFA48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1F7C5-0AA8-4DF1-8AB9-97C59BDBA6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911445" y="4929102"/>
            <a:ext cx="21334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thebestseasonofmylife.wordpress.com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274473" y="6279751"/>
            <a:ext cx="21334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thebestseasonofmylife.wordpress.com</a:t>
            </a:r>
          </a:p>
        </p:txBody>
      </p:sp>
    </p:spTree>
    <p:extLst>
      <p:ext uri="{BB962C8B-B14F-4D97-AF65-F5344CB8AC3E}">
        <p14:creationId xmlns:p14="http://schemas.microsoft.com/office/powerpoint/2010/main" val="218601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2720" y="589283"/>
            <a:ext cx="2235200" cy="56559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5600" y="641790"/>
            <a:ext cx="191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1</a:t>
            </a:r>
            <a:r>
              <a:rPr lang="en-US" b="1" baseline="30000" dirty="0">
                <a:solidFill>
                  <a:schemeClr val="accent1"/>
                </a:solidFill>
              </a:rPr>
              <a:t>st</a:t>
            </a:r>
            <a:r>
              <a:rPr lang="en-US" b="1" dirty="0">
                <a:solidFill>
                  <a:schemeClr val="accent1"/>
                </a:solidFill>
              </a:rPr>
              <a:t> Stage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3030" y="2037282"/>
            <a:ext cx="1408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Intermittent monitoring on ball; free movement all other times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03" y="4231317"/>
            <a:ext cx="474135" cy="6594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73030" y="4358628"/>
            <a:ext cx="1221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Free use of  food &amp; water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908" y="5087169"/>
            <a:ext cx="695325" cy="3429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73030" y="5021766"/>
            <a:ext cx="1457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Limited</a:t>
            </a:r>
            <a:r>
              <a:rPr lang="en-US" sz="1200" dirty="0"/>
              <a:t> cervical checks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950" y="5612475"/>
            <a:ext cx="383241" cy="59083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73030" y="5684999"/>
            <a:ext cx="1292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Natural water rupture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503" y="2047681"/>
            <a:ext cx="410135" cy="6493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670" y="2943500"/>
            <a:ext cx="685800" cy="50482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73030" y="2954044"/>
            <a:ext cx="1292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May labor in tub / shower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9635" y="1195461"/>
            <a:ext cx="519871" cy="61734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73030" y="1089093"/>
            <a:ext cx="1292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drugs offered; no active management of labor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501838" y="589283"/>
            <a:ext cx="2235200" cy="45793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664398" y="641790"/>
            <a:ext cx="191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2</a:t>
            </a:r>
            <a:r>
              <a:rPr lang="en-US" b="1" baseline="30000" dirty="0">
                <a:solidFill>
                  <a:schemeClr val="accent1"/>
                </a:solidFill>
              </a:rPr>
              <a:t>nd</a:t>
            </a:r>
            <a:r>
              <a:rPr lang="en-US" b="1" dirty="0">
                <a:solidFill>
                  <a:schemeClr val="accent1"/>
                </a:solidFill>
              </a:rPr>
              <a:t> Stage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66838" y="1861253"/>
            <a:ext cx="816814" cy="85806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415040" y="1971704"/>
            <a:ext cx="1271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Quiet! No directed pushing / counting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96380" y="2787793"/>
            <a:ext cx="557730" cy="61148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383652" y="2952003"/>
            <a:ext cx="1271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episiotomy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75208" y="3588402"/>
            <a:ext cx="600075" cy="58102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383652" y="3534184"/>
            <a:ext cx="1271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Warm compress when pushing </a:t>
            </a:r>
            <a:br>
              <a:rPr lang="en-US" sz="1200" dirty="0"/>
            </a:br>
            <a:r>
              <a:rPr lang="en-US" sz="1200" dirty="0"/>
              <a:t>(if not a </a:t>
            </a:r>
            <a:r>
              <a:rPr lang="en-US" sz="1200" dirty="0" err="1"/>
              <a:t>waterbirth</a:t>
            </a:r>
            <a:r>
              <a:rPr lang="en-US" sz="1200" dirty="0"/>
              <a:t>)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08533" y="1093238"/>
            <a:ext cx="733425" cy="70485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415040" y="1122497"/>
            <a:ext cx="1271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Reminder to empty bladder before pushing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22833" y="4487057"/>
            <a:ext cx="504825" cy="62865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383652" y="4487057"/>
            <a:ext cx="1271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Reminder to slow down when crowning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838804" y="589283"/>
            <a:ext cx="2072641" cy="45793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001365" y="641790"/>
            <a:ext cx="191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3</a:t>
            </a:r>
            <a:r>
              <a:rPr lang="en-US" b="1" baseline="30000" dirty="0">
                <a:solidFill>
                  <a:schemeClr val="accent1"/>
                </a:solidFill>
              </a:rPr>
              <a:t>rd</a:t>
            </a:r>
            <a:r>
              <a:rPr lang="en-US" b="1" dirty="0">
                <a:solidFill>
                  <a:schemeClr val="accent1"/>
                </a:solidFill>
              </a:rPr>
              <a:t> Stage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51099" y="2011969"/>
            <a:ext cx="1271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Delayed cord clamping; wait until pulsing stops; dad cuts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803419" y="1325373"/>
            <a:ext cx="12718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Exams, prints, etc. on mom’s chest; weight taken </a:t>
            </a:r>
            <a:r>
              <a:rPr lang="en-US" sz="1200" u="sng" dirty="0"/>
              <a:t>after</a:t>
            </a:r>
            <a:r>
              <a:rPr lang="en-US" sz="1200" dirty="0"/>
              <a:t> golden hour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51099" y="1122497"/>
            <a:ext cx="1271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Immediate skin-to-skin &amp; breastfeeding ASAP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002632" y="589283"/>
            <a:ext cx="2072641" cy="42310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165193" y="641790"/>
            <a:ext cx="191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Newborn Care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(in L&amp;D)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3419" y="4246431"/>
            <a:ext cx="1271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bath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03419" y="3043011"/>
            <a:ext cx="1271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eye ointment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803419" y="3654444"/>
            <a:ext cx="1271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</a:t>
            </a:r>
            <a:r>
              <a:rPr lang="en-US" sz="1200" dirty="0" err="1"/>
              <a:t>Hep</a:t>
            </a:r>
            <a:r>
              <a:rPr lang="en-US" sz="1200" dirty="0"/>
              <a:t> B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803419" y="2480767"/>
            <a:ext cx="1271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 – Vitamin K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51099" y="2941986"/>
            <a:ext cx="1271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controlled cord traction; physiologic birth of placenta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51098" y="3909150"/>
            <a:ext cx="1228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Only</a:t>
            </a:r>
            <a:r>
              <a:rPr lang="en-US" sz="1200" dirty="0"/>
              <a:t> in case of PP hemorrhage (not automatically, after cord is cut): IM Pit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84924" y="1583547"/>
            <a:ext cx="551190" cy="499313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1040" y="3590181"/>
            <a:ext cx="477060" cy="554231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973030" y="3697950"/>
            <a:ext cx="12215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IV / </a:t>
            </a:r>
            <a:r>
              <a:rPr lang="en-US" sz="1200" dirty="0" err="1"/>
              <a:t>hep</a:t>
            </a:r>
            <a:r>
              <a:rPr lang="en-US" sz="1200" dirty="0"/>
              <a:t>-lock</a:t>
            </a: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49558" y="2399240"/>
            <a:ext cx="421923" cy="501033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49558" y="3511040"/>
            <a:ext cx="421923" cy="50103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1317" y="4141156"/>
            <a:ext cx="685800" cy="50482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249558" y="3040502"/>
            <a:ext cx="509318" cy="317497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070918" y="1199848"/>
            <a:ext cx="519695" cy="629933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4009" y="4117030"/>
            <a:ext cx="534848" cy="635131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39126" y="2235047"/>
            <a:ext cx="372919" cy="408863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303520" y="2201532"/>
            <a:ext cx="349208" cy="300707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083410" y="2944992"/>
            <a:ext cx="565923" cy="760852"/>
          </a:xfrm>
          <a:prstGeom prst="rect">
            <a:avLst/>
          </a:prstGeom>
        </p:spPr>
      </p:pic>
      <p:sp>
        <p:nvSpPr>
          <p:cNvPr id="67" name="Oval 66"/>
          <p:cNvSpPr/>
          <p:nvPr/>
        </p:nvSpPr>
        <p:spPr>
          <a:xfrm>
            <a:off x="411918" y="1168329"/>
            <a:ext cx="548640" cy="5461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>
            <a:endCxn id="67" idx="7"/>
          </p:cNvCxnSpPr>
          <p:nvPr/>
        </p:nvCxnSpPr>
        <p:spPr>
          <a:xfrm flipV="1">
            <a:off x="490501" y="1248310"/>
            <a:ext cx="389711" cy="3862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332050" y="3584419"/>
            <a:ext cx="548640" cy="5461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>
            <a:endCxn id="69" idx="7"/>
          </p:cNvCxnSpPr>
          <p:nvPr/>
        </p:nvCxnSpPr>
        <p:spPr>
          <a:xfrm flipV="1">
            <a:off x="410633" y="3664400"/>
            <a:ext cx="389711" cy="3862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2659590" y="1972770"/>
            <a:ext cx="548640" cy="5461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endCxn id="71" idx="7"/>
          </p:cNvCxnSpPr>
          <p:nvPr/>
        </p:nvCxnSpPr>
        <p:spPr>
          <a:xfrm flipV="1">
            <a:off x="2738173" y="2052751"/>
            <a:ext cx="389711" cy="3862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2679630" y="2841141"/>
            <a:ext cx="548640" cy="5461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>
            <a:endCxn id="73" idx="7"/>
          </p:cNvCxnSpPr>
          <p:nvPr/>
        </p:nvCxnSpPr>
        <p:spPr>
          <a:xfrm flipV="1">
            <a:off x="2758213" y="2921122"/>
            <a:ext cx="389711" cy="3862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7232508" y="2917093"/>
            <a:ext cx="548640" cy="5461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>
            <a:endCxn id="75" idx="7"/>
          </p:cNvCxnSpPr>
          <p:nvPr/>
        </p:nvCxnSpPr>
        <p:spPr>
          <a:xfrm flipV="1">
            <a:off x="7311091" y="2997074"/>
            <a:ext cx="389711" cy="3862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7210236" y="3522456"/>
            <a:ext cx="548640" cy="5461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>
            <a:endCxn id="77" idx="7"/>
          </p:cNvCxnSpPr>
          <p:nvPr/>
        </p:nvCxnSpPr>
        <p:spPr>
          <a:xfrm flipV="1">
            <a:off x="7288819" y="3602437"/>
            <a:ext cx="389711" cy="3862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7210236" y="4127819"/>
            <a:ext cx="548640" cy="5461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>
            <a:endCxn id="79" idx="7"/>
          </p:cNvCxnSpPr>
          <p:nvPr/>
        </p:nvCxnSpPr>
        <p:spPr>
          <a:xfrm flipV="1">
            <a:off x="7288819" y="4207800"/>
            <a:ext cx="389711" cy="3862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5030461" y="3047370"/>
            <a:ext cx="548640" cy="5461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>
            <a:endCxn id="81" idx="7"/>
          </p:cNvCxnSpPr>
          <p:nvPr/>
        </p:nvCxnSpPr>
        <p:spPr>
          <a:xfrm flipV="1">
            <a:off x="5109044" y="3127351"/>
            <a:ext cx="389711" cy="3862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53596" y="-39039"/>
            <a:ext cx="8768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Birth Plan</a:t>
            </a:r>
          </a:p>
        </p:txBody>
      </p:sp>
      <p:pic>
        <p:nvPicPr>
          <p:cNvPr id="90" name="Picture 8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1386" y="5580983"/>
            <a:ext cx="383241" cy="590830"/>
          </a:xfrm>
          <a:prstGeom prst="rect">
            <a:avLst/>
          </a:prstGeom>
        </p:spPr>
      </p:pic>
      <p:sp>
        <p:nvSpPr>
          <p:cNvPr id="91" name="TextBox 90"/>
          <p:cNvSpPr txBox="1"/>
          <p:nvPr/>
        </p:nvSpPr>
        <p:spPr>
          <a:xfrm>
            <a:off x="6676803" y="6227987"/>
            <a:ext cx="1292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sugar water</a:t>
            </a:r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953709" y="5530874"/>
            <a:ext cx="714375" cy="63817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952456" y="5521830"/>
            <a:ext cx="438150" cy="714375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7885230" y="6230848"/>
            <a:ext cx="1292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pacifiers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722903" y="6245253"/>
            <a:ext cx="1292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formula</a:t>
            </a:r>
          </a:p>
        </p:txBody>
      </p:sp>
      <p:pic>
        <p:nvPicPr>
          <p:cNvPr id="96" name="Picture 9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654710" y="5411364"/>
            <a:ext cx="647700" cy="771525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4242471" y="6148986"/>
            <a:ext cx="1423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Admissions, exams, etc. done in room with parent</a:t>
            </a:r>
          </a:p>
        </p:txBody>
      </p:sp>
      <p:sp>
        <p:nvSpPr>
          <p:cNvPr id="98" name="Oval 97"/>
          <p:cNvSpPr/>
          <p:nvPr/>
        </p:nvSpPr>
        <p:spPr>
          <a:xfrm>
            <a:off x="5873118" y="5628749"/>
            <a:ext cx="548640" cy="5461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5951701" y="5708730"/>
            <a:ext cx="389711" cy="3862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/>
          <p:cNvSpPr/>
          <p:nvPr/>
        </p:nvSpPr>
        <p:spPr>
          <a:xfrm>
            <a:off x="6984174" y="5621145"/>
            <a:ext cx="548640" cy="5461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7062757" y="5701126"/>
            <a:ext cx="389711" cy="3862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8063261" y="5596655"/>
            <a:ext cx="548640" cy="5461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 flipV="1">
            <a:off x="8141844" y="5676636"/>
            <a:ext cx="389711" cy="3862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ounded Rectangle 103"/>
          <p:cNvSpPr/>
          <p:nvPr/>
        </p:nvSpPr>
        <p:spPr>
          <a:xfrm>
            <a:off x="2529759" y="5253698"/>
            <a:ext cx="6545514" cy="15588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2473234" y="5740156"/>
            <a:ext cx="191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Newborn Care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(in Postpartum)</a:t>
            </a:r>
          </a:p>
        </p:txBody>
      </p:sp>
    </p:spTree>
    <p:extLst>
      <p:ext uri="{BB962C8B-B14F-4D97-AF65-F5344CB8AC3E}">
        <p14:creationId xmlns:p14="http://schemas.microsoft.com/office/powerpoint/2010/main" val="2231405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182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 Bradley</dc:creator>
  <cp:lastModifiedBy>monicaelliott04@gmail.com</cp:lastModifiedBy>
  <cp:revision>19</cp:revision>
  <dcterms:created xsi:type="dcterms:W3CDTF">2015-08-12T19:49:37Z</dcterms:created>
  <dcterms:modified xsi:type="dcterms:W3CDTF">2020-07-14T14:44:56Z</dcterms:modified>
  <cp:contentStatus/>
</cp:coreProperties>
</file>